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306" r:id="rId5"/>
    <p:sldId id="322" r:id="rId6"/>
    <p:sldId id="318" r:id="rId7"/>
    <p:sldId id="319" r:id="rId8"/>
    <p:sldId id="323" r:id="rId9"/>
    <p:sldId id="271" r:id="rId10"/>
  </p:sldIdLst>
  <p:sldSz cx="12192000" cy="6858000"/>
  <p:notesSz cx="12192000" cy="68580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088" autoAdjust="0"/>
  </p:normalViewPr>
  <p:slideViewPr>
    <p:cSldViewPr showGuides="1">
      <p:cViewPr varScale="1">
        <p:scale>
          <a:sx n="102" d="100"/>
          <a:sy n="102" d="100"/>
        </p:scale>
        <p:origin x="156" y="80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1072515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592728" y="5719978"/>
            <a:ext cx="28800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lang="en-US" altLang="zh-CN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ele Ren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1204403" y="1299732"/>
            <a:ext cx="978319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Endowing Vision-Language Models with System 2 Thinking for Fine-Grained Visual Recognition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220200" y="5113199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AAAI_</a:t>
            </a:r>
            <a:r>
              <a:rPr lang="en-US" sz="2400" b="1" spc="5">
                <a:solidFill>
                  <a:srgbClr val="1F4E79"/>
                </a:solidFill>
                <a:latin typeface="Noto Sans Mono CJK HK"/>
                <a:cs typeface="Noto Sans Mono CJK HK"/>
              </a:rPr>
              <a:t>2026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176586" y="5145894"/>
            <a:ext cx="58388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000" spc="-40">
                <a:latin typeface="Arial" panose="020B0604020202020204"/>
                <a:cs typeface="Arial" panose="020B0604020202020204"/>
              </a:rPr>
              <a:t>C</a:t>
            </a:r>
            <a:r>
              <a:rPr lang="en-US" altLang="zh-CN" sz="2000" spc="-40">
                <a:latin typeface="Arial" panose="020B0604020202020204"/>
                <a:cs typeface="Arial" panose="020B0604020202020204"/>
              </a:rPr>
              <a:t>ode:</a:t>
            </a:r>
            <a:r>
              <a:rPr lang="it-IT" altLang="zh-CN"/>
              <a:t>https://github.com/XLearning-SCU/2026-AAAI-SCAN</a:t>
            </a:r>
            <a:endParaRPr lang="en-US" sz="2000" spc="-4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6.3.4</a:t>
            </a:r>
            <a:r>
              <a:rPr sz="2000" b="1" spc="-5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2000" b="1" spc="14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Arial" panose="020B0604020202020204"/>
              </a:rPr>
              <a:t>ChongQing</a:t>
            </a:r>
            <a:endParaRPr sz="20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E3D78-F901-E2DC-841A-C0C25B1079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" y="2777705"/>
            <a:ext cx="12192000" cy="1276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3039" y="457200"/>
            <a:ext cx="3096005" cy="1152905"/>
            <a:chOff x="4499611" y="406447"/>
            <a:chExt cx="3096005" cy="1152905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611" y="406447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EE20DAD-235E-D5D4-8DB8-43B330960047}"/>
              </a:ext>
            </a:extLst>
          </p:cNvPr>
          <p:cNvSpPr txBox="1"/>
          <p:nvPr/>
        </p:nvSpPr>
        <p:spPr>
          <a:xfrm>
            <a:off x="6128051" y="2183557"/>
            <a:ext cx="60951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VLMs suffer from performance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in fine-grained visual recognition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Despite their excellent performance in general image recognition, they struggle to capture and distinguish the subtle visual differences between highly similar candidate categories, leading to a significant performance drop in such scenarios.</a:t>
            </a:r>
          </a:p>
          <a:p>
            <a:pPr algn="just"/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VLMs have exploitable potential: although VLMs yield a low Top-1 accuracy in fine-grained recognition, the correct category often appears among the top predictions (high Top-k accuracy). This means that VLMs are thus capable of quickly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delimiting a reasonable range of candidate categories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34D759C-1D92-1E19-E50E-52E20F7B2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" y="1423399"/>
            <a:ext cx="6095191" cy="4866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274EF41-116A-DB84-AB40-DD84776DC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" y="1224592"/>
            <a:ext cx="10973949" cy="5360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9F1D1D-3B85-E38B-5743-0C2E25D96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524000"/>
            <a:ext cx="5534025" cy="4762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66CC970-B21F-582F-580D-62FACC349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4" y="2000250"/>
            <a:ext cx="4600575" cy="5048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D35D3CF-0501-A97C-10BF-4921B1CD5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24059"/>
            <a:ext cx="5029200" cy="5048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2161B-3EBD-F5BF-CAF7-FDAE0222E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37" y="3085545"/>
            <a:ext cx="4933950" cy="4000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7EB8ABB-7674-B51B-C705-6A40DF5AAB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4" y="3538081"/>
            <a:ext cx="4962525" cy="5429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E2AB4CD-0175-6E00-B047-1C94CE6BAB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7" y="4019322"/>
            <a:ext cx="6477000" cy="6286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311EF26-27B7-A4AC-3E65-74DC684786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4719638"/>
            <a:ext cx="5724525" cy="409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443E41A-FF9A-D9C6-E60F-0FEBBB3188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4" y="5176349"/>
            <a:ext cx="6315075" cy="8001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A7022FD-65C9-26E7-7CED-CE23D0E3D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47" y="6023585"/>
            <a:ext cx="5086350" cy="4191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476D07E-CAD6-84E1-5E32-358CB4518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" y="1545921"/>
            <a:ext cx="5765665" cy="4528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CE4-D387-7984-0E90-6FE07E30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92EAFF-D427-C84A-5C52-584F279676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71BC1B-EEDF-02C1-31B2-D3AC8BE0B9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C09A49-3F58-1EE6-37D5-18D9FEFBE73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80D2D0-5430-C26E-7EEB-2128B1E599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252C82-B779-9A1A-59F9-D76FD218C28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FA91252-A688-69C8-30F5-915D562D01B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1E3C18-EBF6-670C-F23C-C310301ACB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7392809-3A21-A12D-95EF-7F597894B2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BF1506-A9B1-5FDE-1A46-3D28D6CBB58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2733D6-CD6D-C080-E82B-FDEE2B0417D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A7E09E-E683-EC1C-BFD4-C52204550B1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FE53019-5B21-E972-53EC-16A5BF89E6E0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1AAF0F2-2B9E-D50C-21AE-0A29789B44E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CC1C00-10F8-311D-189C-6438BAED6A6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0F5F851-B8D1-FF5D-3460-AD76FEAAF547}"/>
              </a:ext>
            </a:extLst>
          </p:cNvPr>
          <p:cNvSpPr txBox="1"/>
          <p:nvPr/>
        </p:nvSpPr>
        <p:spPr>
          <a:xfrm>
            <a:off x="4831244" y="48134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7A51ED2-D91F-651B-F231-49F97DBC1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66" y="1142112"/>
            <a:ext cx="7999137" cy="57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E525-D205-1A54-1077-66C912F1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200316-9910-F44E-4C95-886D12C870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B38CFA3-8357-3ADA-BCA7-256C237464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80A3D98-C0E9-3C8E-A828-B7253D091A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C08077C-643D-7D79-6531-2B4A54F9A50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4C043-D8A2-14C9-7D41-B9659E46EF8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8164CDF-BA08-1A76-2708-3C623AFA9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1E41EC-A3B0-B773-AAA4-1D855346D9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E31630-A96C-58C7-E9EC-00BC7C945F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D8487C-5505-3D2F-634C-1F402110E4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6B28E34-B2BF-1137-9272-D8B2882F5A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695ACD5-53CE-EC06-3217-E7BAA81F21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3884F5E-DAB6-72F7-E272-514FAC13C649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79512FC-CBE0-C1F1-E9A9-61703D3F62E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0A287-D6D1-88FC-24EF-E5BE3F17A452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DAE408B-0525-5965-C7E1-ADF7B8EBBF71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EAA196C-163F-8EAD-3E96-1E57F88A6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5746924" cy="29127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9EE668E-6E78-ED77-0166-E1BE68BEA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80" y="1905000"/>
            <a:ext cx="5746923" cy="37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0D24-A41A-4F52-B623-6E12F4F8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0732E7-6143-A2E9-B283-A66A141AA75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A63E7C9-8966-138B-23A9-B1011454DCD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8C6F14C-19FF-62E5-A5F0-A68C4C364E8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5E6C9A4-EF11-86D5-47B2-CFC8CB75395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ADAE59-345D-B8B7-27BB-843C0D564E0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18A6F9-7048-E050-BD31-784695E9AFF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8B45093-EE5D-EC8B-DB5F-0EE8875961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834CE8C-50DF-2D3F-E90D-4187208C2B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C9E9AE9-3D47-BC6F-95CE-59306F0A20AB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F4B2F9-89E3-8DB2-1849-A778FE29DE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B15C5F1-2D17-E3F8-30A7-9D8C8F0EB43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8D7EC83-AAB2-F72F-FFC5-6F8FF8F0C5EB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9734CD9-FC0B-1033-7599-51385E19447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9631734-C4D4-E3AA-827E-2B7B18154AA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37C59B6-EF21-8B5D-59E5-F10145B8E2B6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147365A-4294-7801-DABC-4921D127A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" y="1421129"/>
            <a:ext cx="12192000" cy="46009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C9CBE7D-3C0F-BE34-A7C5-650C65950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35" y="5972483"/>
            <a:ext cx="6234353" cy="8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9ED2C-EB89-C47C-3CAB-41CCB00D8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A96166-76A5-8FC9-5E8A-8B0B117B491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EA6E762-BF3C-0856-0B1C-AD5D3B044B3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5B7553E-A644-9845-EAE8-1923E653102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BE2AECF-53B4-E078-163A-57EEB03E88B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EED86CA-FE56-E057-F3E6-881AC390490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B2B82DD-90D6-66FA-E807-2AA6DAD1428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F7FB9EE-D16B-0A7A-74E5-2B09F26E7F1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D97E67E-CC0D-C513-381D-8FF865B3C25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694DC4A-B543-9DB1-6E17-187E5C9BC3D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BDA5CA1-FDE4-D11B-AD9B-934A6779053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0CAE981-EDB4-A0A7-2F6E-894050BB0AF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93D188C8-5C9D-C0D1-AEAF-0D5A40571A47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E0271C9-8676-533A-615C-61FA23EC2080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78AC1DA-5ECF-737F-3ED4-5577E8A0A6E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F337D68-A4F9-D1F1-6706-BCC0272530A6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5B6A0C1-32A3-40D8-5957-DBA9A0B55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73590"/>
            <a:ext cx="6781800" cy="1714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DB6B0A-D16F-80B7-C746-B046EFA529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68" y="3781364"/>
            <a:ext cx="7029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18089</TotalTime>
  <Words>307</Words>
  <Application>Microsoft Office PowerPoint</Application>
  <PresentationFormat>宽屏</PresentationFormat>
  <Paragraphs>87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乐乐 任</cp:lastModifiedBy>
  <cp:revision>125</cp:revision>
  <dcterms:created xsi:type="dcterms:W3CDTF">2023-09-17T03:47:00Z</dcterms:created>
  <dcterms:modified xsi:type="dcterms:W3CDTF">2026-03-04T10:14:09Z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